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270" r:id="rId2"/>
    <p:sldId id="290" r:id="rId3"/>
    <p:sldId id="502" r:id="rId4"/>
    <p:sldId id="503" r:id="rId5"/>
    <p:sldId id="505" r:id="rId6"/>
    <p:sldId id="506" r:id="rId7"/>
    <p:sldId id="507" r:id="rId8"/>
    <p:sldId id="508" r:id="rId9"/>
    <p:sldId id="509" r:id="rId10"/>
    <p:sldId id="495" r:id="rId11"/>
    <p:sldId id="510" r:id="rId12"/>
    <p:sldId id="511" r:id="rId13"/>
    <p:sldId id="496" r:id="rId14"/>
    <p:sldId id="512" r:id="rId15"/>
    <p:sldId id="513" r:id="rId16"/>
    <p:sldId id="514" r:id="rId17"/>
    <p:sldId id="497" r:id="rId18"/>
    <p:sldId id="352" r:id="rId19"/>
    <p:sldId id="499" r:id="rId20"/>
    <p:sldId id="500" r:id="rId21"/>
    <p:sldId id="501" r:id="rId22"/>
    <p:sldId id="482" r:id="rId23"/>
    <p:sldId id="285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9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27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2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3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7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5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9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1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8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8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4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3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6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0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9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8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3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36 | </a:t>
            </a:r>
            <a:r>
              <a:rPr lang="zh-CN" altLang="en-US" dirty="0"/>
              <a:t>进程间通信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遇到大项目需要项目组之间的合作才行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但是有时候，项目组之间的沟通需要特别紧密，而且要分享一些比较大的数据。如果使用邮件，就发现，一方面邮件的来去不及时；另外一方面，附件大小也有限制，所以，这个时候，我们经常采取的方式就是，</a:t>
            </a:r>
            <a:r>
              <a:rPr lang="zh-CN" altLang="en-US" b="1" dirty="0">
                <a:solidFill>
                  <a:srgbClr val="8C68C0"/>
                </a:solidFill>
              </a:rPr>
              <a:t>把两个项目组在需要合作的期间，拉到一个会议室进行合作开发</a:t>
            </a:r>
            <a:r>
              <a:rPr lang="zh-CN" altLang="en-US" dirty="0"/>
              <a:t>，这样大家可以直接交流文档呀，架构图呀，直接在白板上画或者直接扔给对方，就可以直接看到。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共享内存模型</a:t>
            </a:r>
            <a:endParaRPr 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A65F58-9BF2-4667-951F-77746BFA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73" y="815261"/>
            <a:ext cx="5528126" cy="44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可以看出来，共享会议室这种模型，类似进程间通信的</a:t>
            </a:r>
            <a:r>
              <a:rPr lang="zh-CN" altLang="en-US" b="1" dirty="0">
                <a:solidFill>
                  <a:srgbClr val="8C68C0"/>
                </a:solidFill>
              </a:rPr>
              <a:t>共享内存</a:t>
            </a:r>
            <a:r>
              <a:rPr lang="zh-CN" altLang="en-US" dirty="0"/>
              <a:t>模型。</a:t>
            </a:r>
            <a:endParaRPr lang="en-US" altLang="zh-CN" dirty="0"/>
          </a:p>
          <a:p>
            <a:r>
              <a:rPr lang="zh-CN" altLang="en-US" dirty="0"/>
              <a:t>前面咱们讲内存管理的时候，知道</a:t>
            </a:r>
            <a:r>
              <a:rPr lang="zh-CN" altLang="en-US" b="1" dirty="0">
                <a:solidFill>
                  <a:srgbClr val="8C68C0"/>
                </a:solidFill>
              </a:rPr>
              <a:t>每个进程都有自己独立的虚拟内存空间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不同的进程的虚拟内存空间映射到不同的物理内存中</a:t>
            </a:r>
            <a:r>
              <a:rPr lang="zh-CN" altLang="en-US" dirty="0"/>
              <a:t>去。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这个进程访问 </a:t>
            </a:r>
            <a:r>
              <a:rPr lang="en-US" altLang="zh-CN" b="1" dirty="0">
                <a:solidFill>
                  <a:srgbClr val="8C68C0"/>
                </a:solidFill>
              </a:rPr>
              <a:t>A </a:t>
            </a:r>
            <a:r>
              <a:rPr lang="zh-CN" altLang="en-US" b="1" dirty="0">
                <a:solidFill>
                  <a:srgbClr val="8C68C0"/>
                </a:solidFill>
              </a:rPr>
              <a:t>地址和另一个进程访问 </a:t>
            </a:r>
            <a:r>
              <a:rPr lang="en-US" altLang="zh-CN" b="1" dirty="0">
                <a:solidFill>
                  <a:srgbClr val="8C68C0"/>
                </a:solidFill>
              </a:rPr>
              <a:t>A </a:t>
            </a:r>
            <a:r>
              <a:rPr lang="zh-CN" altLang="en-US" b="1" dirty="0">
                <a:solidFill>
                  <a:srgbClr val="8C68C0"/>
                </a:solidFill>
              </a:rPr>
              <a:t>地址，其实访问的是不同的物理内存地址</a:t>
            </a:r>
            <a:r>
              <a:rPr lang="zh-CN" altLang="en-US" dirty="0"/>
              <a:t>，对于数据的增删查改互不影响。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共享内存模型</a:t>
            </a:r>
            <a:endParaRPr 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A65F58-9BF2-4667-951F-77746BFA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73" y="815261"/>
            <a:ext cx="5528126" cy="44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但是，咱们是不是可以变通一下，</a:t>
            </a:r>
            <a:r>
              <a:rPr lang="zh-CN" altLang="en-US" b="1" dirty="0">
                <a:solidFill>
                  <a:srgbClr val="8C68C0"/>
                </a:solidFill>
              </a:rPr>
              <a:t>拿出一块虚拟地址空间来，映射到相同的物理内存中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这样这个进程写入的东西，</a:t>
            </a:r>
            <a:r>
              <a:rPr lang="zh-CN" altLang="en-US" b="1" dirty="0">
                <a:solidFill>
                  <a:srgbClr val="8C68C0"/>
                </a:solidFill>
              </a:rPr>
              <a:t>另外一个进程马上就能看到了</a:t>
            </a:r>
            <a:r>
              <a:rPr lang="zh-CN" altLang="en-US" dirty="0"/>
              <a:t>，都不需要拷贝来拷贝去，传来传去。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共享内存也是 </a:t>
            </a:r>
            <a:r>
              <a:rPr lang="en-US" altLang="zh-CN" b="1" dirty="0">
                <a:solidFill>
                  <a:srgbClr val="8C68C0"/>
                </a:solidFill>
              </a:rPr>
              <a:t>System V IPC </a:t>
            </a:r>
            <a:r>
              <a:rPr lang="zh-CN" altLang="en-US" b="1" dirty="0">
                <a:solidFill>
                  <a:srgbClr val="8C68C0"/>
                </a:solidFill>
              </a:rPr>
              <a:t>进程间通信机制体系中的</a:t>
            </a:r>
            <a:r>
              <a:rPr lang="zh-CN" altLang="en-US" dirty="0"/>
              <a:t>，所以从它使用流程可以看到熟悉的面孔。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共享内存模型</a:t>
            </a:r>
            <a:endParaRPr 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A65F58-9BF2-4667-951F-77746BFA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73" y="815261"/>
            <a:ext cx="5528126" cy="44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5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这里你是不是有一个疑问，</a:t>
            </a:r>
            <a:r>
              <a:rPr lang="zh-CN" altLang="en-US" b="1" dirty="0">
                <a:solidFill>
                  <a:srgbClr val="8C68C0"/>
                </a:solidFill>
              </a:rPr>
              <a:t>如果两个进程 </a:t>
            </a:r>
            <a:r>
              <a:rPr lang="en-US" altLang="zh-CN" b="1" dirty="0">
                <a:solidFill>
                  <a:srgbClr val="8C68C0"/>
                </a:solidFill>
              </a:rPr>
              <a:t>attach </a:t>
            </a:r>
            <a:r>
              <a:rPr lang="zh-CN" altLang="en-US" b="1" dirty="0">
                <a:solidFill>
                  <a:srgbClr val="8C68C0"/>
                </a:solidFill>
              </a:rPr>
              <a:t>同一个共享内存，大家都往里面写东西，很有可能就冲突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例如两个进程都同时写一个地址，那先写的那个进程会发现内容被别人覆盖了。所以，这里就需要一种</a:t>
            </a:r>
            <a:r>
              <a:rPr lang="zh-CN" altLang="en-US" b="1" dirty="0">
                <a:solidFill>
                  <a:srgbClr val="8C68C0"/>
                </a:solidFill>
              </a:rPr>
              <a:t>保护机制</a:t>
            </a:r>
            <a:r>
              <a:rPr lang="zh-CN" altLang="en-US" dirty="0"/>
              <a:t>，使得同一个共享的资源，</a:t>
            </a:r>
            <a:r>
              <a:rPr lang="zh-CN" altLang="en-US" b="1" dirty="0">
                <a:solidFill>
                  <a:srgbClr val="8C68C0"/>
                </a:solidFill>
              </a:rPr>
              <a:t>同时只能被一个进程访问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System V IPC </a:t>
            </a:r>
            <a:r>
              <a:rPr lang="zh-CN" altLang="en-US" dirty="0"/>
              <a:t>进程间通信机制体系中，早就想好了应对办法，就是</a:t>
            </a:r>
            <a:r>
              <a:rPr lang="zh-CN" altLang="en-US" b="1" dirty="0">
                <a:solidFill>
                  <a:srgbClr val="8C68C0"/>
                </a:solidFill>
              </a:rPr>
              <a:t>信号量（</a:t>
            </a:r>
            <a:r>
              <a:rPr lang="en-US" altLang="zh-CN" b="1" dirty="0">
                <a:solidFill>
                  <a:srgbClr val="8C68C0"/>
                </a:solidFill>
              </a:rPr>
              <a:t>Semaphore</a:t>
            </a:r>
            <a:r>
              <a:rPr lang="zh-CN" altLang="en-US" b="1" dirty="0">
                <a:solidFill>
                  <a:srgbClr val="8C68C0"/>
                </a:solidFill>
              </a:rPr>
              <a:t>）</a:t>
            </a:r>
            <a:r>
              <a:rPr lang="zh-CN" altLang="en-US" dirty="0"/>
              <a:t>。因此，</a:t>
            </a:r>
            <a:r>
              <a:rPr lang="zh-CN" altLang="en-US" b="1" dirty="0">
                <a:solidFill>
                  <a:srgbClr val="8C68C0"/>
                </a:solidFill>
              </a:rPr>
              <a:t>信号量和共享内存</a:t>
            </a:r>
            <a:r>
              <a:rPr lang="zh-CN" altLang="en-US" dirty="0"/>
              <a:t>往往要配合使用。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7576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信号量其实是一个</a:t>
            </a:r>
            <a:r>
              <a:rPr lang="zh-CN" altLang="en-US" b="1" dirty="0">
                <a:solidFill>
                  <a:srgbClr val="8C68C0"/>
                </a:solidFill>
              </a:rPr>
              <a:t>计数器</a:t>
            </a:r>
            <a:r>
              <a:rPr lang="zh-CN" altLang="en-US" dirty="0"/>
              <a:t>，主要用于</a:t>
            </a:r>
            <a:r>
              <a:rPr lang="zh-CN" altLang="en-US" b="1" dirty="0">
                <a:solidFill>
                  <a:srgbClr val="8C68C0"/>
                </a:solidFill>
              </a:rPr>
              <a:t>实现进程间的互斥与同步</a:t>
            </a:r>
            <a:r>
              <a:rPr lang="zh-CN" altLang="en-US" dirty="0"/>
              <a:t>，而不是用于存储进程间通信数据。</a:t>
            </a:r>
            <a:endParaRPr lang="en-US" altLang="zh-CN" dirty="0"/>
          </a:p>
          <a:p>
            <a:r>
              <a:rPr lang="zh-CN" altLang="en-US" dirty="0"/>
              <a:t>我们可以将信号量初始化为一个数值，来代表某种资源的总体数量。对于信号量来讲，会定义</a:t>
            </a:r>
            <a:r>
              <a:rPr lang="zh-CN" altLang="en-US" b="1" dirty="0">
                <a:solidFill>
                  <a:srgbClr val="8C68C0"/>
                </a:solidFill>
              </a:rPr>
              <a:t>两种原子操作</a:t>
            </a:r>
            <a:r>
              <a:rPr lang="zh-CN" altLang="en-US" dirty="0"/>
              <a:t>，一个是 </a:t>
            </a:r>
            <a:r>
              <a:rPr lang="en-US" altLang="zh-CN" b="1" dirty="0">
                <a:solidFill>
                  <a:srgbClr val="8C68C0"/>
                </a:solidFill>
              </a:rPr>
              <a:t>P </a:t>
            </a:r>
            <a:r>
              <a:rPr lang="zh-CN" altLang="en-US" b="1" dirty="0">
                <a:solidFill>
                  <a:srgbClr val="8C68C0"/>
                </a:solidFill>
              </a:rPr>
              <a:t>操作</a:t>
            </a:r>
            <a:r>
              <a:rPr lang="zh-CN" altLang="en-US" dirty="0"/>
              <a:t>，我们称为</a:t>
            </a:r>
            <a:r>
              <a:rPr lang="zh-CN" altLang="en-US" b="1" dirty="0">
                <a:solidFill>
                  <a:srgbClr val="8C68C0"/>
                </a:solidFill>
              </a:rPr>
              <a:t>申请资源操作</a:t>
            </a:r>
            <a:r>
              <a:rPr lang="zh-CN" altLang="en-US" dirty="0"/>
              <a:t>。这个操作会申请将信号量的数值减去 </a:t>
            </a:r>
            <a:r>
              <a:rPr lang="en-US" altLang="zh-CN" dirty="0"/>
              <a:t>N</a:t>
            </a:r>
            <a:r>
              <a:rPr lang="zh-CN" altLang="en-US" dirty="0"/>
              <a:t>，表示这些数量被他申请使用了，其他人不能用了。</a:t>
            </a:r>
            <a:endParaRPr lang="en-US" altLang="zh-CN" dirty="0"/>
          </a:p>
          <a:p>
            <a:r>
              <a:rPr lang="zh-CN" altLang="en-US" dirty="0"/>
              <a:t>另一个是 </a:t>
            </a:r>
            <a:r>
              <a:rPr lang="en-US" altLang="zh-CN" dirty="0"/>
              <a:t>V </a:t>
            </a:r>
            <a:r>
              <a:rPr lang="zh-CN" altLang="en-US" dirty="0"/>
              <a:t>操作，我们称为</a:t>
            </a:r>
            <a:r>
              <a:rPr lang="zh-CN" altLang="en-US" b="1" dirty="0">
                <a:solidFill>
                  <a:srgbClr val="8C68C0"/>
                </a:solidFill>
              </a:rPr>
              <a:t>归还资源操作</a:t>
            </a:r>
            <a:r>
              <a:rPr lang="zh-CN" altLang="en-US" dirty="0"/>
              <a:t>，这个操作会申请将信号量加上 </a:t>
            </a:r>
            <a:r>
              <a:rPr lang="en-US" altLang="zh-CN" dirty="0"/>
              <a:t>M</a:t>
            </a:r>
            <a:r>
              <a:rPr lang="zh-CN" altLang="en-US" dirty="0"/>
              <a:t>，表示这些数量已经还给信号量了，其他人可以使用了。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信号量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77497B-27E1-4F68-A92C-261E333C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90" y="2324185"/>
            <a:ext cx="5775445" cy="13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1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8C68C0"/>
                </a:solidFill>
              </a:rPr>
              <a:t>原子操作（</a:t>
            </a:r>
            <a:r>
              <a:rPr lang="en-US" altLang="zh-CN" b="1" dirty="0">
                <a:solidFill>
                  <a:srgbClr val="8C68C0"/>
                </a:solidFill>
              </a:rPr>
              <a:t>Atomic Operation</a:t>
            </a:r>
            <a:r>
              <a:rPr lang="zh-CN" altLang="en-US" b="1" dirty="0">
                <a:solidFill>
                  <a:srgbClr val="8C68C0"/>
                </a:solidFill>
              </a:rPr>
              <a:t>）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8C68C0"/>
                </a:solidFill>
              </a:rPr>
              <a:t>就是任何一块钱，都只能通过 </a:t>
            </a:r>
            <a:r>
              <a:rPr lang="en-US" altLang="zh-CN" b="1" dirty="0">
                <a:solidFill>
                  <a:srgbClr val="8C68C0"/>
                </a:solidFill>
              </a:rPr>
              <a:t>P </a:t>
            </a:r>
            <a:r>
              <a:rPr lang="zh-CN" altLang="en-US" b="1" dirty="0">
                <a:solidFill>
                  <a:srgbClr val="8C68C0"/>
                </a:solidFill>
              </a:rPr>
              <a:t>操作借给一个人，不能同时借给两个人</a:t>
            </a:r>
            <a:r>
              <a:rPr lang="zh-CN" altLang="en-US" dirty="0"/>
              <a:t>。也就是说，当 </a:t>
            </a:r>
            <a:r>
              <a:rPr lang="en-US" altLang="zh-CN" dirty="0"/>
              <a:t>A </a:t>
            </a:r>
            <a:r>
              <a:rPr lang="zh-CN" altLang="en-US" dirty="0"/>
              <a:t>的 </a:t>
            </a:r>
            <a:r>
              <a:rPr lang="en-US" altLang="zh-CN" dirty="0"/>
              <a:t>P </a:t>
            </a:r>
            <a:r>
              <a:rPr lang="zh-CN" altLang="en-US" dirty="0"/>
              <a:t>操作（借 </a:t>
            </a:r>
            <a:r>
              <a:rPr lang="en-US" altLang="zh-CN" dirty="0"/>
              <a:t>80</a:t>
            </a:r>
            <a:r>
              <a:rPr lang="zh-CN" altLang="en-US" dirty="0"/>
              <a:t>）和 </a:t>
            </a:r>
            <a:r>
              <a:rPr lang="en-US" altLang="zh-CN" dirty="0"/>
              <a:t>B </a:t>
            </a:r>
            <a:r>
              <a:rPr lang="zh-CN" altLang="en-US" dirty="0"/>
              <a:t>的 </a:t>
            </a:r>
            <a:r>
              <a:rPr lang="en-US" altLang="zh-CN" dirty="0"/>
              <a:t>P </a:t>
            </a:r>
            <a:r>
              <a:rPr lang="zh-CN" altLang="en-US" dirty="0"/>
              <a:t>操作（借 </a:t>
            </a:r>
            <a:r>
              <a:rPr lang="en-US" altLang="zh-CN" dirty="0"/>
              <a:t>50</a:t>
            </a:r>
            <a:r>
              <a:rPr lang="zh-CN" altLang="en-US" dirty="0"/>
              <a:t>），几乎同时到达的时候，不能因为大家都看到账户里有 </a:t>
            </a:r>
            <a:r>
              <a:rPr lang="en-US" altLang="zh-CN" dirty="0"/>
              <a:t>100 </a:t>
            </a:r>
            <a:r>
              <a:rPr lang="zh-CN" altLang="en-US" dirty="0"/>
              <a:t>就都成功，必须分个</a:t>
            </a:r>
            <a:r>
              <a:rPr lang="zh-CN" altLang="en-US" b="1" dirty="0">
                <a:solidFill>
                  <a:srgbClr val="8C68C0"/>
                </a:solidFill>
              </a:rPr>
              <a:t>先来后到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如果想</a:t>
            </a:r>
            <a:r>
              <a:rPr lang="zh-CN" altLang="en-US" b="1" dirty="0">
                <a:solidFill>
                  <a:srgbClr val="8C68C0"/>
                </a:solidFill>
              </a:rPr>
              <a:t>创建一个信号量</a:t>
            </a:r>
            <a:r>
              <a:rPr lang="zh-CN" altLang="en-US" dirty="0"/>
              <a:t>，我们可以</a:t>
            </a:r>
            <a:r>
              <a:rPr lang="zh-CN" altLang="en-US" b="1" dirty="0">
                <a:solidFill>
                  <a:srgbClr val="8C68C0"/>
                </a:solidFill>
              </a:rPr>
              <a:t>通过 </a:t>
            </a:r>
            <a:r>
              <a:rPr lang="en-US" altLang="zh-CN" b="1" dirty="0" err="1">
                <a:solidFill>
                  <a:srgbClr val="8C68C0"/>
                </a:solidFill>
              </a:rPr>
              <a:t>semget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。看，又是 </a:t>
            </a:r>
            <a:r>
              <a:rPr lang="en-US" altLang="zh-CN" dirty="0" err="1"/>
              <a:t>xxxget</a:t>
            </a:r>
            <a:r>
              <a:rPr lang="zh-CN" altLang="en-US" dirty="0"/>
              <a:t>，第一个参数 </a:t>
            </a:r>
            <a:r>
              <a:rPr lang="en-US" altLang="zh-CN" dirty="0"/>
              <a:t>key </a:t>
            </a:r>
            <a:r>
              <a:rPr lang="zh-CN" altLang="en-US" dirty="0"/>
              <a:t>也是类似的，第二个参数 </a:t>
            </a:r>
            <a:r>
              <a:rPr lang="en-US" altLang="zh-CN" dirty="0" err="1"/>
              <a:t>num_sems</a:t>
            </a:r>
            <a:r>
              <a:rPr lang="en-US" altLang="zh-CN" dirty="0"/>
              <a:t> </a:t>
            </a:r>
            <a:r>
              <a:rPr lang="zh-CN" altLang="en-US" dirty="0"/>
              <a:t>不是指资源的数量，而是表示可以创建多少个信号量，形成一组信号量，也就是说，</a:t>
            </a:r>
            <a:r>
              <a:rPr lang="zh-CN" altLang="en-US" b="1" dirty="0">
                <a:solidFill>
                  <a:srgbClr val="8C68C0"/>
                </a:solidFill>
              </a:rPr>
              <a:t>如果你有多种资源需要管理，可以创建一个信号量组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8700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b="1" dirty="0">
                <a:solidFill>
                  <a:srgbClr val="8C68C0"/>
                </a:solidFill>
              </a:rPr>
              <a:t>信号量和共享内存</a:t>
            </a:r>
            <a:r>
              <a:rPr lang="zh-CN" altLang="en-US" dirty="0"/>
              <a:t>都比较复杂，两者还要结合起来用，就更加复杂，它们内核的机制就更加复杂。这一节我们先不讲，放到本章的最后一节重点讲解。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9802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上面讲的</a:t>
            </a:r>
            <a:r>
              <a:rPr lang="zh-CN" altLang="en-US" b="1" dirty="0">
                <a:solidFill>
                  <a:srgbClr val="8C68C0"/>
                </a:solidFill>
              </a:rPr>
              <a:t>进程间通信的方式</a:t>
            </a:r>
            <a:r>
              <a:rPr lang="zh-CN" altLang="en-US" dirty="0"/>
              <a:t>，都是</a:t>
            </a:r>
            <a:r>
              <a:rPr lang="zh-CN" altLang="en-US" b="1" dirty="0">
                <a:solidFill>
                  <a:srgbClr val="8C68C0"/>
                </a:solidFill>
              </a:rPr>
              <a:t>常规状态下的工作模式</a:t>
            </a:r>
            <a:r>
              <a:rPr lang="zh-CN" altLang="en-US" dirty="0"/>
              <a:t>，对应到咱们平时的工作交接，收发邮件、联合开发等，其实还有</a:t>
            </a:r>
            <a:r>
              <a:rPr lang="zh-CN" altLang="en-US" b="1" dirty="0">
                <a:solidFill>
                  <a:srgbClr val="8C68C0"/>
                </a:solidFill>
              </a:rPr>
              <a:t>一种异常情况下的工作模式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信号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2A5BE5-9599-41E3-A7DC-3398239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55" y="2130804"/>
            <a:ext cx="5974445" cy="31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这一节，我们整体讲解了一下</a:t>
            </a:r>
            <a:r>
              <a:rPr lang="zh-CN" altLang="en-US" b="1" dirty="0">
                <a:solidFill>
                  <a:srgbClr val="8C68C0"/>
                </a:solidFill>
              </a:rPr>
              <a:t>进程间通信的各种模式</a:t>
            </a:r>
            <a:r>
              <a:rPr lang="zh-CN" altLang="en-US" dirty="0"/>
              <a:t>。你现在还能记住多少？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当你自己使用的时候，可以根据不同的通信需要，选择不同的模式。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177A5E-0C4E-4974-83FF-20D0A0E1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62" y="972937"/>
            <a:ext cx="5642863" cy="17132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67D90D-77BA-4DA4-8DE5-6D83D2982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62" y="3687900"/>
            <a:ext cx="5981257" cy="17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06CC7627-537A-4F7D-98D5-633C53D984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3111927"/>
            <a:ext cx="5118100" cy="1218347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FCC26A-BB11-48A0-9D0B-4B9255EF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4" y="3189060"/>
            <a:ext cx="5704460" cy="14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最最传统的模型就是软件开发的</a:t>
            </a:r>
            <a:r>
              <a:rPr lang="zh-CN" altLang="en-US" b="1" dirty="0">
                <a:solidFill>
                  <a:srgbClr val="8C68C0"/>
                </a:solidFill>
              </a:rPr>
              <a:t>瀑布模型（</a:t>
            </a:r>
            <a:r>
              <a:rPr lang="en-US" altLang="zh-CN" b="1" dirty="0">
                <a:solidFill>
                  <a:srgbClr val="8C68C0"/>
                </a:solidFill>
              </a:rPr>
              <a:t>Waterfall Model</a:t>
            </a:r>
            <a:r>
              <a:rPr lang="zh-CN" altLang="en-US" b="1" dirty="0">
                <a:solidFill>
                  <a:srgbClr val="8C68C0"/>
                </a:solidFill>
              </a:rPr>
              <a:t>）</a:t>
            </a:r>
            <a:r>
              <a:rPr lang="zh-CN" altLang="en-US" dirty="0"/>
              <a:t>。所谓的瀑布模型，其实就是将整个软件开发过程分成多个阶段，</a:t>
            </a:r>
            <a:r>
              <a:rPr lang="zh-CN" altLang="en-US" b="1" dirty="0">
                <a:solidFill>
                  <a:srgbClr val="8C68C0"/>
                </a:solidFill>
              </a:rPr>
              <a:t>往往是上一个阶段完全做完，才将输出结果交给下一个阶段</a:t>
            </a:r>
            <a:r>
              <a:rPr lang="zh-CN" altLang="en-US" dirty="0"/>
              <a:t>。就像下面这张图展示的一样。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管道模型</a:t>
            </a:r>
            <a:endParaRPr 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6B6D9-CD79-4D23-840C-256FCFA2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65" y="681037"/>
            <a:ext cx="5410162" cy="49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en-US" altLang="zh-CN" dirty="0" err="1"/>
              <a:t>kmem_cache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kmalloc</a:t>
            </a:r>
            <a:r>
              <a:rPr lang="en-US" altLang="zh-CN" dirty="0"/>
              <a:t> </a:t>
            </a:r>
            <a:r>
              <a:rPr lang="zh-CN" altLang="en-US" dirty="0"/>
              <a:t>的部分不会被换出，因为用这两个函数分配的内存多用于保持内核关键的数据结构。内核态中 </a:t>
            </a:r>
            <a:r>
              <a:rPr lang="en-US" altLang="zh-CN" dirty="0" err="1"/>
              <a:t>vmalloc</a:t>
            </a:r>
            <a:r>
              <a:rPr lang="en-US" altLang="zh-CN" dirty="0"/>
              <a:t> </a:t>
            </a:r>
            <a:r>
              <a:rPr lang="zh-CN" altLang="en-US" dirty="0"/>
              <a:t>分配的部分会被换出，因而当访问的时候，发现不在，就会调用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对于用户态的内存分配，或者直接调用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系统调用分配，或者调用 </a:t>
            </a:r>
            <a:r>
              <a:rPr lang="en-US" altLang="zh-CN" dirty="0"/>
              <a:t>malloc</a:t>
            </a:r>
            <a:r>
              <a:rPr lang="zh-CN" altLang="en-US" dirty="0"/>
              <a:t>。调用 </a:t>
            </a:r>
            <a:r>
              <a:rPr lang="en-US" altLang="zh-CN" dirty="0"/>
              <a:t>malloc </a:t>
            </a:r>
            <a:r>
              <a:rPr lang="zh-CN" altLang="en-US" dirty="0"/>
              <a:t>的时候，如果分配小的内存，就用 </a:t>
            </a:r>
            <a:r>
              <a:rPr lang="en-US" altLang="zh-CN" dirty="0" err="1"/>
              <a:t>sys_brk</a:t>
            </a:r>
            <a:r>
              <a:rPr lang="en-US" altLang="zh-CN" dirty="0"/>
              <a:t> </a:t>
            </a:r>
            <a:r>
              <a:rPr lang="zh-CN" altLang="en-US" dirty="0"/>
              <a:t>系统调用；如果分配大的内存，还是用 </a:t>
            </a:r>
            <a:r>
              <a:rPr lang="en-US" altLang="zh-CN" dirty="0" err="1"/>
              <a:t>sys_mmap</a:t>
            </a:r>
            <a:r>
              <a:rPr lang="en-US" altLang="zh-CN" dirty="0"/>
              <a:t> </a:t>
            </a:r>
            <a:r>
              <a:rPr lang="zh-CN" altLang="en-US" dirty="0"/>
              <a:t>系统调用。正常情况下，用户态的内存都是可以换出的，因而一旦发现内存中不存在，就会调用 </a:t>
            </a:r>
            <a:r>
              <a:rPr lang="en-US" altLang="zh-CN" dirty="0" err="1"/>
              <a:t>do_page_fault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4115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C3D014-14D8-4FD6-8419-9E708E56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68" y="420791"/>
            <a:ext cx="6560482" cy="62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4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伙伴系统分配好了物理页面之后，如何转换成为虚拟地址呢？请研究一下 </a:t>
            </a:r>
            <a:r>
              <a:rPr lang="en-US" altLang="zh-CN" b="1" dirty="0" err="1">
                <a:solidFill>
                  <a:srgbClr val="8C68C0"/>
                </a:solidFill>
              </a:rPr>
              <a:t>page_address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的实现。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1063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这种模型类似</a:t>
            </a:r>
            <a:r>
              <a:rPr lang="zh-CN" altLang="en-US" b="1" dirty="0">
                <a:solidFill>
                  <a:srgbClr val="8C68C0"/>
                </a:solidFill>
              </a:rPr>
              <a:t>进程间通信的管道模型</a:t>
            </a:r>
            <a:r>
              <a:rPr lang="zh-CN" altLang="en-US" dirty="0"/>
              <a:t>。还记得咱们最初学 </a:t>
            </a:r>
            <a:r>
              <a:rPr lang="en-US" altLang="zh-CN" dirty="0"/>
              <a:t>Linux </a:t>
            </a:r>
            <a:r>
              <a:rPr lang="zh-CN" altLang="en-US" dirty="0"/>
              <a:t>命令的时候，有下面这样一行命令：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管道模型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8236FF-004F-4702-8332-09EE4A0F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86" y="972937"/>
            <a:ext cx="6009314" cy="44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0E568EC-5B46-4B6A-8D86-9A77F70FEF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51187" y="1545592"/>
            <a:ext cx="5118100" cy="3981903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管道模型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77034-B020-4439-B39A-1236602B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3" y="1797261"/>
            <a:ext cx="5473287" cy="39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我们可以看出，瀑布模型的开发流程效率比较低下，因为团队之间无法频繁地沟通。而且，</a:t>
            </a:r>
            <a:r>
              <a:rPr lang="zh-CN" altLang="en-US" b="1" dirty="0">
                <a:solidFill>
                  <a:srgbClr val="8C68C0"/>
                </a:solidFill>
              </a:rPr>
              <a:t>管道的使用模式，也不适合进程间频繁地交换数据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于是，我们还得想其他的办法，例如我们是不是可以借鉴传统外企的沟通方式</a:t>
            </a:r>
            <a:r>
              <a:rPr lang="en-US" altLang="zh-CN" dirty="0"/>
              <a:t>——</a:t>
            </a:r>
            <a:r>
              <a:rPr lang="zh-CN" altLang="en-US" b="1" dirty="0">
                <a:solidFill>
                  <a:srgbClr val="8C68C0"/>
                </a:solidFill>
              </a:rPr>
              <a:t>邮件</a:t>
            </a:r>
            <a:r>
              <a:rPr lang="zh-CN" altLang="en-US" dirty="0"/>
              <a:t>。邮件有一定的格式，例如抬头，正文，附件等，发送邮件可以建立收件人列表，所有在这个列表中的人，都可以反复地在此邮件基础上回复，达到</a:t>
            </a:r>
            <a:r>
              <a:rPr lang="zh-CN" altLang="en-US" b="1" dirty="0">
                <a:solidFill>
                  <a:srgbClr val="8C68C0"/>
                </a:solidFill>
              </a:rPr>
              <a:t>频繁沟通</a:t>
            </a:r>
            <a:r>
              <a:rPr lang="zh-CN" altLang="en-US" dirty="0"/>
              <a:t>的目的。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管道模型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7474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这种模型类似进程间通信的消息队列模型。和</a:t>
            </a:r>
            <a:r>
              <a:rPr lang="zh-CN" altLang="en-US" b="1" dirty="0">
                <a:solidFill>
                  <a:srgbClr val="8C68C0"/>
                </a:solidFill>
              </a:rPr>
              <a:t>管道</a:t>
            </a:r>
            <a:r>
              <a:rPr lang="zh-CN" altLang="en-US" dirty="0"/>
              <a:t>将信息</a:t>
            </a:r>
            <a:r>
              <a:rPr lang="zh-CN" altLang="en-US" b="1" dirty="0">
                <a:solidFill>
                  <a:srgbClr val="8C68C0"/>
                </a:solidFill>
              </a:rPr>
              <a:t>一股脑儿地从一个进程，倒给另一个进程</a:t>
            </a:r>
            <a:r>
              <a:rPr lang="zh-CN" altLang="en-US" dirty="0"/>
              <a:t>不同。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消息队列有点儿像邮件</a:t>
            </a:r>
            <a:r>
              <a:rPr lang="zh-CN" altLang="en-US" dirty="0"/>
              <a:t>，发送数据时，会分成一个一个独立的数据单元，也就是</a:t>
            </a:r>
            <a:r>
              <a:rPr lang="zh-CN" altLang="en-US" b="1" dirty="0">
                <a:solidFill>
                  <a:srgbClr val="8C68C0"/>
                </a:solidFill>
              </a:rPr>
              <a:t>消息体</a:t>
            </a:r>
            <a:r>
              <a:rPr lang="zh-CN" altLang="en-US" dirty="0"/>
              <a:t>，每个消息体都是固定大小的</a:t>
            </a:r>
            <a:r>
              <a:rPr lang="zh-CN" altLang="en-US" b="1" dirty="0">
                <a:solidFill>
                  <a:srgbClr val="8C68C0"/>
                </a:solidFill>
              </a:rPr>
              <a:t>存储块</a:t>
            </a:r>
            <a:r>
              <a:rPr lang="zh-CN" altLang="en-US" dirty="0"/>
              <a:t>，在</a:t>
            </a:r>
            <a:r>
              <a:rPr lang="zh-CN" altLang="en-US" b="1" dirty="0">
                <a:solidFill>
                  <a:srgbClr val="8C68C0"/>
                </a:solidFill>
              </a:rPr>
              <a:t>字节流</a:t>
            </a:r>
            <a:r>
              <a:rPr lang="zh-CN" altLang="en-US" dirty="0"/>
              <a:t>上不连续。</a:t>
            </a:r>
            <a:endParaRPr lang="en-US" altLang="zh-CN" dirty="0"/>
          </a:p>
          <a:p>
            <a:r>
              <a:rPr lang="zh-CN" altLang="en-US" dirty="0"/>
              <a:t>这个消息结构的定义我写在下面了。这里面的类型 </a:t>
            </a:r>
            <a:r>
              <a:rPr lang="en-US" altLang="zh-CN" dirty="0"/>
              <a:t>type </a:t>
            </a:r>
            <a:r>
              <a:rPr lang="zh-CN" altLang="en-US" dirty="0"/>
              <a:t>和正文 </a:t>
            </a:r>
            <a:r>
              <a:rPr lang="en-US" altLang="zh-CN" dirty="0"/>
              <a:t>text </a:t>
            </a:r>
            <a:r>
              <a:rPr lang="zh-CN" altLang="en-US" dirty="0"/>
              <a:t>没有强制规定，只要消息的发送方和接收方约定好即可。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消息队列模型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36641-9663-4C62-8AB3-59C5D27E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19" y="1098958"/>
            <a:ext cx="5401992" cy="42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66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17BEC97-F941-41F2-8879-19E67924D6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2188217"/>
            <a:ext cx="5118100" cy="3065767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消息队列模型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2212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B7225AF-1DE9-41EC-A4D9-1E8FFF1143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1986633"/>
            <a:ext cx="5118100" cy="3468934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消息队列模型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36641-9663-4C62-8AB3-59C5D27E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19" y="1098958"/>
            <a:ext cx="5401992" cy="42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5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F39ADF27-B385-4C3E-818E-14647589B5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74688" y="3229473"/>
            <a:ext cx="5118100" cy="983254"/>
          </a:xfrm>
          <a:prstGeom prst="rect">
            <a:avLst/>
          </a:prstGeom>
        </p:spPr>
      </p:pic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消息队列模型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A6EFF-4F7E-4809-A829-6CA24EC7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69" y="2449585"/>
            <a:ext cx="5576374" cy="25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22960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1367</Words>
  <Application>Microsoft Office PowerPoint</Application>
  <PresentationFormat>宽屏</PresentationFormat>
  <Paragraphs>103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Microsoft YaHei UI</vt:lpstr>
      <vt:lpstr>Arial</vt:lpstr>
      <vt:lpstr>Calibri</vt:lpstr>
      <vt:lpstr>创意性渐变 </vt:lpstr>
      <vt:lpstr>36 | 进程间通信</vt:lpstr>
      <vt:lpstr>管道模型</vt:lpstr>
      <vt:lpstr>管道模型</vt:lpstr>
      <vt:lpstr>管道模型</vt:lpstr>
      <vt:lpstr>管道模型</vt:lpstr>
      <vt:lpstr>消息队列模型</vt:lpstr>
      <vt:lpstr>消息队列模型</vt:lpstr>
      <vt:lpstr>消息队列模型</vt:lpstr>
      <vt:lpstr>消息队列模型</vt:lpstr>
      <vt:lpstr>共享内存模型</vt:lpstr>
      <vt:lpstr>共享内存模型</vt:lpstr>
      <vt:lpstr>共享内存模型</vt:lpstr>
      <vt:lpstr>信号量</vt:lpstr>
      <vt:lpstr>信号量</vt:lpstr>
      <vt:lpstr>信号量</vt:lpstr>
      <vt:lpstr>信号量</vt:lpstr>
      <vt:lpstr>信号</vt:lpstr>
      <vt:lpstr>总结时刻</vt:lpstr>
      <vt:lpstr>总结时刻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2020-06-27T08:25:10Z</dcterms:modified>
</cp:coreProperties>
</file>